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Gill Sans MT" panose="020B0502020104020203" pitchFamily="34" charset="0"/>
      <p:regular r:id="rId16"/>
      <p:bold r:id="rId17"/>
      <p:italic r:id="rId18"/>
      <p:boldItalic r:id="rId19"/>
    </p:embeddedFont>
    <p:embeddedFont>
      <p:font typeface="IBM Plex Sans" panose="020B0503050203000203" pitchFamily="34" charset="0"/>
      <p:regular r:id="rId20"/>
      <p:bold r:id="rId21"/>
    </p:embeddedFont>
    <p:embeddedFont>
      <p:font typeface="Outfit Medium" panose="020B060402020202020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20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3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63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9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31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10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863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790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371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58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609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9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563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503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27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5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141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021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482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681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62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731519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976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677363" y="1157630"/>
            <a:ext cx="9275674" cy="14264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3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7285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Service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666666"/>
                </a:solidFill>
                <a:latin typeface="Times New Roman" panose="02020603050405020304" pitchFamily="18" charset="0"/>
                <a:ea typeface="IBM Plex Sans" pitchFamily="34" charset="-122"/>
                <a:cs typeface="Times New Roman" panose="02020603050405020304" pitchFamily="18" charset="0"/>
              </a:rPr>
              <a:t>A comprehensive full-stack web application that revolutionizes enterprise service request management, streamlining the entire lifecycle from customer submission through technician assignment, service completion, billing, and feedback collection.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B55BC-FAAC-B18B-6B51-D9F80EDC6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0E15A6-BD74-F3F7-98A5-388702C8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35" y="4002667"/>
            <a:ext cx="6706250" cy="3872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F1567-2B42-DF76-3175-3DF2619B4422}"/>
              </a:ext>
            </a:extLst>
          </p:cNvPr>
          <p:cNvSpPr txBox="1"/>
          <p:nvPr/>
        </p:nvSpPr>
        <p:spPr>
          <a:xfrm rot="10800000" flipV="1">
            <a:off x="8608741" y="799985"/>
            <a:ext cx="3612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USER /CUSTOMER 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39760-FD3F-E0B5-3892-261067A8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2" y="246081"/>
            <a:ext cx="6505526" cy="37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2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143" y="1498044"/>
            <a:ext cx="6854904" cy="51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Comprehensive Reporting &amp; Analytics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6143" y="2423993"/>
            <a:ext cx="23226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Service Request Analytics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76143" y="2845713"/>
            <a:ext cx="3795117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Requests grouped by status with visual distribution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6143" y="3429953"/>
            <a:ext cx="3795117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Category-wise request analysis for resource planning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6143" y="4014192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Date range filtering for trend 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6143" y="4335066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LINQ GroupBy queries for efficient aggregation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6143" y="4762976"/>
            <a:ext cx="221777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Technician Performance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76143" y="5184696"/>
            <a:ext cx="3795117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Active assignments and workload per technician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6143" y="5768935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Completion rates and efficiency metrics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6143" y="6089809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 satisfaction ratings per technician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76143" y="6410682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Average task completion time tracking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951141" y="2423993"/>
            <a:ext cx="18870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Analytics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780359" y="2845713"/>
            <a:ext cx="3795117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Monthly revenue reports with year-over-year comparison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80359" y="3429953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Revenue by service category breakdown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780359" y="3750826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Paid vs. pending invoice tracking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80359" y="4071699"/>
            <a:ext cx="379511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Revenue trends and growth forecasting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780359" y="4762976"/>
            <a:ext cx="2578179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Feedback Insights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4780359" y="5184695"/>
            <a:ext cx="3795117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Overall average ratings and distribution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780359" y="5546883"/>
            <a:ext cx="3795117" cy="32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Service-wise satisfaction scores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780359" y="5968601"/>
            <a:ext cx="3795117" cy="427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Rating trends over time for quality monitoring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780359" y="6353175"/>
            <a:ext cx="3795117" cy="460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Common themes identification from comments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46E7F-5CED-E2DD-939F-0306AAC934B4}"/>
              </a:ext>
            </a:extLst>
          </p:cNvPr>
          <p:cNvSpPr txBox="1"/>
          <p:nvPr/>
        </p:nvSpPr>
        <p:spPr>
          <a:xfrm>
            <a:off x="691812" y="648414"/>
            <a:ext cx="420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REPORTS &amp; ANALYSIS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D7C034-7A65-DCFC-9F83-074C7BFF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728442" y="485417"/>
            <a:ext cx="3941683" cy="510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Measurable Business Outcomes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788694" y="190309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80%</a:t>
            </a: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97" y="1036809"/>
            <a:ext cx="1701165" cy="17011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 rot="10800000" flipV="1">
            <a:off x="557561" y="2923819"/>
            <a:ext cx="9958039" cy="91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Faster Processing</a:t>
            </a:r>
            <a:endParaRPr lang="en-US" sz="2000" b="1" dirty="0"/>
          </a:p>
        </p:txBody>
      </p:sp>
      <p:sp>
        <p:nvSpPr>
          <p:cNvPr id="8" name="Text 5"/>
          <p:cNvSpPr/>
          <p:nvPr/>
        </p:nvSpPr>
        <p:spPr>
          <a:xfrm>
            <a:off x="3728443" y="3282315"/>
            <a:ext cx="475568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Reduction in service</a:t>
            </a:r>
            <a:r>
              <a:rPr lang="en-US" sz="160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request processing time through automation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46294" y="1903095"/>
            <a:ext cx="3530116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60%</a:t>
            </a:r>
            <a:endParaRPr lang="en-US" sz="2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600" y="995957"/>
            <a:ext cx="1701165" cy="16090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 rot="10800000" flipV="1">
            <a:off x="8435102" y="2850118"/>
            <a:ext cx="3708576" cy="493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Quicker Assignment</a:t>
            </a:r>
            <a:endParaRPr lang="en-US" sz="2000" b="1" dirty="0"/>
          </a:p>
        </p:txBody>
      </p:sp>
      <p:sp>
        <p:nvSpPr>
          <p:cNvPr id="12" name="Text 8"/>
          <p:cNvSpPr/>
          <p:nvPr/>
        </p:nvSpPr>
        <p:spPr>
          <a:xfrm>
            <a:off x="7385922" y="3282315"/>
            <a:ext cx="624086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Faster</a:t>
            </a:r>
            <a:r>
              <a:rPr lang="en-US" sz="160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technician assignment with intelligent workload balancing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788694" y="5336712"/>
            <a:ext cx="1394936" cy="402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90%</a:t>
            </a:r>
            <a:endParaRPr lang="en-US" sz="2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98" y="4528066"/>
            <a:ext cx="1701165" cy="170116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 rot="10800000" flipV="1">
            <a:off x="4777502" y="6619796"/>
            <a:ext cx="1417558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Billing Efficiency</a:t>
            </a:r>
            <a:endParaRPr lang="en-US" sz="2000" b="1" dirty="0"/>
          </a:p>
        </p:txBody>
      </p:sp>
      <p:sp>
        <p:nvSpPr>
          <p:cNvPr id="16" name="Text 11"/>
          <p:cNvSpPr/>
          <p:nvPr/>
        </p:nvSpPr>
        <p:spPr>
          <a:xfrm>
            <a:off x="211874" y="6896695"/>
            <a:ext cx="7032366" cy="463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Reduction in manual invoice generation time with automation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 rot="10800000" flipV="1">
            <a:off x="9428731" y="5212378"/>
            <a:ext cx="1820897" cy="493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100%</a:t>
            </a:r>
            <a:endParaRPr lang="en-US" sz="22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463" y="4420612"/>
            <a:ext cx="1701165" cy="173765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913434" y="6665516"/>
            <a:ext cx="1115638" cy="648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Full Automation</a:t>
            </a:r>
            <a:endParaRPr lang="en-US" sz="2000" b="1" dirty="0"/>
          </a:p>
        </p:txBody>
      </p:sp>
      <p:sp>
        <p:nvSpPr>
          <p:cNvPr id="20" name="Text 14"/>
          <p:cNvSpPr/>
          <p:nvPr/>
        </p:nvSpPr>
        <p:spPr>
          <a:xfrm rot="10800000" flipV="1">
            <a:off x="8575288" y="6896695"/>
            <a:ext cx="2932770" cy="18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Automated status tracking and real-time notifications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3728442" y="6229231"/>
            <a:ext cx="149494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105F1B-B3C2-C7CF-CA19-EEDC2242FDD2}"/>
              </a:ext>
            </a:extLst>
          </p:cNvPr>
          <p:cNvSpPr txBox="1"/>
          <p:nvPr/>
        </p:nvSpPr>
        <p:spPr>
          <a:xfrm>
            <a:off x="1159727" y="401444"/>
            <a:ext cx="206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RESULTS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43545" y="1408867"/>
            <a:ext cx="11355943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Enterprise-Grade Service Management Solution</a:t>
            </a:r>
            <a:endParaRPr lang="en-US" sz="4150" dirty="0"/>
          </a:p>
        </p:txBody>
      </p:sp>
      <p:sp>
        <p:nvSpPr>
          <p:cNvPr id="5" name="Text 3"/>
          <p:cNvSpPr/>
          <p:nvPr/>
        </p:nvSpPr>
        <p:spPr>
          <a:xfrm>
            <a:off x="743545" y="2391370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Service Management System successfully demonstrates the development of a comprehensive, enterprise-grade web application that addresses real-world service management challenges through intelligent automation, real-time visibility, and data-driven insights.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62157" y="3548896"/>
            <a:ext cx="12824698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This capstone project showcases proficiency in full-stack web development, modern software architecture, database design and management, API development and integration, user experience design, and software testing and quality assurance.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3545" y="3309938"/>
            <a:ext cx="22860" cy="1157526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8" name="Shape 6"/>
          <p:cNvSpPr/>
          <p:nvPr/>
        </p:nvSpPr>
        <p:spPr>
          <a:xfrm>
            <a:off x="743545" y="4706422"/>
            <a:ext cx="4239458" cy="2598420"/>
          </a:xfrm>
          <a:prstGeom prst="roundRect">
            <a:avLst>
              <a:gd name="adj" fmla="val 7359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63573" y="4926449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Technical Excellence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963573" y="5385792"/>
            <a:ext cx="3799403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Built with Angular 17+, .NET Core 8.0, and SQL Server using layered architecture, Repository pattern, and comprehensive LINQ queries for complex data operations.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5195411" y="4706422"/>
            <a:ext cx="4239458" cy="2598420"/>
          </a:xfrm>
          <a:prstGeom prst="roundRect">
            <a:avLst>
              <a:gd name="adj" fmla="val 7359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5415439" y="4926449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Business Impact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5415439" y="5385792"/>
            <a:ext cx="3799403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Delivers 80% faster processing, automated billing, real-time tracking, and data-driven analytics that transform service management operations.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647277" y="4706422"/>
            <a:ext cx="4239458" cy="2598420"/>
          </a:xfrm>
          <a:prstGeom prst="roundRect">
            <a:avLst>
              <a:gd name="adj" fmla="val 7359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9867305" y="4926449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Future Ready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9867305" y="5385792"/>
            <a:ext cx="3799403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Scalable architecture supports planned enhancements including mobile apps, AI-powered assignment, payment gateway integration, and microservices migration.</a:t>
            </a:r>
            <a:endParaRPr lang="en-US" sz="16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497D0-2CB1-F7AE-0DDD-D39D7D385724}"/>
              </a:ext>
            </a:extLst>
          </p:cNvPr>
          <p:cNvSpPr txBox="1"/>
          <p:nvPr/>
        </p:nvSpPr>
        <p:spPr>
          <a:xfrm>
            <a:off x="766405" y="579863"/>
            <a:ext cx="382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71882" y="1209437"/>
            <a:ext cx="10619899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Challenges in Traditional Service Management</a:t>
            </a:r>
            <a:endParaRPr lang="en-US" sz="4050" dirty="0"/>
          </a:p>
        </p:txBody>
      </p:sp>
      <p:sp>
        <p:nvSpPr>
          <p:cNvPr id="5" name="Shape 3"/>
          <p:cNvSpPr/>
          <p:nvPr/>
        </p:nvSpPr>
        <p:spPr>
          <a:xfrm>
            <a:off x="771882" y="2166223"/>
            <a:ext cx="4224338" cy="2531150"/>
          </a:xfrm>
          <a:prstGeom prst="roundRect">
            <a:avLst>
              <a:gd name="adj" fmla="val 73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86314" y="2380655"/>
            <a:ext cx="29196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Manual Request Handling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6314" y="2827972"/>
            <a:ext cx="379547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Service requests scattered across phone calls, emails, and paper forms create chaos. No centralized tracking system means lost requests, forgotten follow-ups, and frustrated customers.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3031" y="2166223"/>
            <a:ext cx="4224338" cy="2531150"/>
          </a:xfrm>
          <a:prstGeom prst="roundRect">
            <a:avLst>
              <a:gd name="adj" fmla="val 73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5417463" y="238065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Inefficient Assignment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17463" y="2827972"/>
            <a:ext cx="379547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Manual technician assignment leads to workload imbalance and service delays. No visibility into availability means some technicians are overwhelmed while others sit idle.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34180" y="2166223"/>
            <a:ext cx="4224338" cy="2531150"/>
          </a:xfrm>
          <a:prstGeom prst="roundRect">
            <a:avLst>
              <a:gd name="adj" fmla="val 735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848612" y="238065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Zero Visibility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848612" y="2827972"/>
            <a:ext cx="3795474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Customers left in the dark about service status. No automated updates force endless manual follow-ups, creating frustration and wasting valuable time.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1882" y="4930021"/>
            <a:ext cx="4224338" cy="2561630"/>
          </a:xfrm>
          <a:prstGeom prst="roundRect">
            <a:avLst>
              <a:gd name="adj" fmla="val 7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001554" y="515969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Complex Billing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001554" y="5607010"/>
            <a:ext cx="3764994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Manual invoice generation is error-prone and slow. Payment processing delays hurt cash flow, and manual tax calculations increase compliance risks.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03031" y="4930021"/>
            <a:ext cx="4224338" cy="2561630"/>
          </a:xfrm>
          <a:prstGeom prst="roundRect">
            <a:avLst>
              <a:gd name="adj" fmla="val 7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5432703" y="515969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Poor Feedback Loop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5432703" y="5607010"/>
            <a:ext cx="3764994" cy="1654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 systematic customer feedback collection means service quality issues go undetected. Without data-driven insights, continuous improvement becomes impossible.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634180" y="4930021"/>
            <a:ext cx="4224338" cy="2561630"/>
          </a:xfrm>
          <a:prstGeom prst="roundRect">
            <a:avLst>
              <a:gd name="adj" fmla="val 7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905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9863852" y="515969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Limited Analytics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863852" y="5607010"/>
            <a:ext cx="3764994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Manual report generation is time-consuming and outdated by the time it's complete. No real-time visibility into performance metrics blinds leadership.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69225-A816-769D-3758-52A27D7B33BE}"/>
              </a:ext>
            </a:extLst>
          </p:cNvPr>
          <p:cNvSpPr txBox="1"/>
          <p:nvPr/>
        </p:nvSpPr>
        <p:spPr>
          <a:xfrm>
            <a:off x="771883" y="546410"/>
            <a:ext cx="368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427" y="372904"/>
            <a:ext cx="90726" cy="907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459" y="1292859"/>
            <a:ext cx="9507187" cy="627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Comprehensive Digital Service Management Platform</a:t>
            </a:r>
            <a:endParaRPr lang="en-US" sz="3600" dirty="0"/>
          </a:p>
        </p:txBody>
      </p:sp>
      <p:sp>
        <p:nvSpPr>
          <p:cNvPr id="20" name="Text 12"/>
          <p:cNvSpPr/>
          <p:nvPr/>
        </p:nvSpPr>
        <p:spPr>
          <a:xfrm>
            <a:off x="4408765" y="8224480"/>
            <a:ext cx="64930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Automatic invoice generation with 18% GST calculation, multiple payment modes, and comprehensive payment tracking.</a:t>
            </a:r>
            <a:endParaRPr lang="en-US" sz="8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49C40-17E6-339F-BD62-8B33A3AF3D29}"/>
              </a:ext>
            </a:extLst>
          </p:cNvPr>
          <p:cNvSpPr txBox="1"/>
          <p:nvPr/>
        </p:nvSpPr>
        <p:spPr>
          <a:xfrm>
            <a:off x="992459" y="447908"/>
            <a:ext cx="33047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PROPOSED SYSTEM</a:t>
            </a:r>
          </a:p>
          <a:p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F60DC-F56A-32CE-1915-510D824DDA90}"/>
              </a:ext>
            </a:extLst>
          </p:cNvPr>
          <p:cNvSpPr txBox="1"/>
          <p:nvPr/>
        </p:nvSpPr>
        <p:spPr>
          <a:xfrm>
            <a:off x="1282390" y="2442117"/>
            <a:ext cx="11842595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web-based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Management Platform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service request creation and tracking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technician assignment based on workload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service workflow with real-time updates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billing, payments, and feedback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dashboards with analytics and reports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85098" y="524107"/>
            <a:ext cx="3334226" cy="60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5098" y="1128117"/>
            <a:ext cx="753808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Enterprise-Grade Capabilities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785098" y="2165509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5098" y="2516267"/>
            <a:ext cx="4203859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7" name="Text 5"/>
          <p:cNvSpPr/>
          <p:nvPr/>
        </p:nvSpPr>
        <p:spPr>
          <a:xfrm>
            <a:off x="785098" y="2689384"/>
            <a:ext cx="333422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85098" y="3174325"/>
            <a:ext cx="4203859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Four distinct user roles with JWT-based authentication, BCrypt password hashing, and role-based API authorization ensuring security at every level.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3271" y="2165509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3271" y="2516267"/>
            <a:ext cx="4203859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1" name="Text 9"/>
          <p:cNvSpPr/>
          <p:nvPr/>
        </p:nvSpPr>
        <p:spPr>
          <a:xfrm>
            <a:off x="5213271" y="2689384"/>
            <a:ext cx="400347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Complete Request Management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3271" y="3174325"/>
            <a:ext cx="4203859" cy="1794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Customers browse services by category, create detailed requests with location and preferred dates, track status in real-time, and maintain complete service history.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1443" y="2165509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1443" y="2516267"/>
            <a:ext cx="4203859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5" name="Text 13"/>
          <p:cNvSpPr/>
          <p:nvPr/>
        </p:nvSpPr>
        <p:spPr>
          <a:xfrm>
            <a:off x="9641443" y="2689384"/>
            <a:ext cx="393620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Smart Assignment &amp; Scheduling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1443" y="3174325"/>
            <a:ext cx="4203859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Service managers view pending requests, check technician workload, assign based on capacity, with automated notifications and reassignment capabilities.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85098" y="5361146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85098" y="5711904"/>
            <a:ext cx="6417945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9" name="Text 17"/>
          <p:cNvSpPr/>
          <p:nvPr/>
        </p:nvSpPr>
        <p:spPr>
          <a:xfrm>
            <a:off x="785098" y="588502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Task Management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85098" y="6369963"/>
            <a:ext cx="6417945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Technicians view assigned tasks with customer details, update status through defined workflow, access contact information, and track completion statistics.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27357" y="5361146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7357" y="5711904"/>
            <a:ext cx="6417945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23" name="Text 21"/>
          <p:cNvSpPr/>
          <p:nvPr/>
        </p:nvSpPr>
        <p:spPr>
          <a:xfrm>
            <a:off x="7427357" y="588502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Automated Billing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27357" y="6369963"/>
            <a:ext cx="6417945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Auto-generate invoices upon completion with unique numbering, calculate subtotal and 18% tax, support multiple payment modes, and track payment status.</a:t>
            </a:r>
            <a:endParaRPr lang="en-US" sz="1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6C9950-6FF6-BE87-66C0-DB149F3E7AA5}"/>
              </a:ext>
            </a:extLst>
          </p:cNvPr>
          <p:cNvSpPr txBox="1"/>
          <p:nvPr/>
        </p:nvSpPr>
        <p:spPr>
          <a:xfrm>
            <a:off x="785098" y="524107"/>
            <a:ext cx="420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KEY 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5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12513" y="2556867"/>
            <a:ext cx="5522595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Advanced Analytics &amp; Insights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2513" y="3520916"/>
            <a:ext cx="419100" cy="419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41163" y="3620453"/>
            <a:ext cx="2414945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Role-Specific Dashboards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2641163" y="4050030"/>
            <a:ext cx="4469487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Admin, Manager, Technician, and Customer dashboards provide tailored views of system-wide statistics, workload distribution, task schedules, and service history.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2513" y="5189696"/>
            <a:ext cx="419100" cy="419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41163" y="5289233"/>
            <a:ext cx="259032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Feedback System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2641163" y="5718810"/>
            <a:ext cx="4469487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5-star rating system with detailed comments linked to service requests enables continuous improvement and satisfaction tracking.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7369" y="3520916"/>
            <a:ext cx="419100" cy="4191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7369" y="4149566"/>
            <a:ext cx="218205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LINQ-Powered Reports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527369" y="4579144"/>
            <a:ext cx="5098137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Complex queries analyze service requests by status, calculate technician workload, generate monthly revenue reports, and rank popular services.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7369" y="5718810"/>
            <a:ext cx="419100" cy="4191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7369" y="6347460"/>
            <a:ext cx="220265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Real-Time Notifications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527369" y="6777038"/>
            <a:ext cx="5098137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Automated alerts for request creation, technician assignment, status updates, and payment confirmation with role-specific filtering.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383149" y="1246584"/>
            <a:ext cx="6309122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Modern, Scalable Architecture</a:t>
            </a:r>
            <a:endParaRPr lang="en-US" sz="3650" dirty="0"/>
          </a:p>
        </p:txBody>
      </p:sp>
      <p:sp>
        <p:nvSpPr>
          <p:cNvPr id="5" name="Text 3"/>
          <p:cNvSpPr/>
          <p:nvPr/>
        </p:nvSpPr>
        <p:spPr>
          <a:xfrm>
            <a:off x="1383149" y="2301597"/>
            <a:ext cx="235112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Frontend Technologies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83149" y="2782133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Angular 17+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SPA framework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83149" y="3147774"/>
            <a:ext cx="360842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TypeScript 5.x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Type-safe development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383149" y="3813453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Angular Material 17+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UI components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383149" y="4179094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RxJS 7.x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Reactive programming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383149" y="4544735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HTML5/CSS3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Modern web standards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5456873" y="2301597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Backend Technologies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456873" y="2782133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.NET Core 9.0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API framework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456873" y="3147774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C# 12.0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Primary language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456873" y="3513415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Entity Framework Core 9.0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ORM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456873" y="3879056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ASP.NET Core Web API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RESTful APIs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456873" y="4244697"/>
            <a:ext cx="36084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LINQ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Data querying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30596" y="2301597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Security &amp; Data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530596" y="2782133"/>
            <a:ext cx="3731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SQL Server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Relational database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530596" y="3147774"/>
            <a:ext cx="3731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JWT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Stateless authentication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530596" y="3513415"/>
            <a:ext cx="3731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BCrypt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Password hashing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9530596" y="3879056"/>
            <a:ext cx="3731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CORS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- Cross-origin security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1383149" y="5121354"/>
            <a:ext cx="5838230" cy="2289096"/>
          </a:xfrm>
          <a:prstGeom prst="roundRect">
            <a:avLst>
              <a:gd name="adj" fmla="val 73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1406009" y="5144214"/>
            <a:ext cx="5792510" cy="562689"/>
          </a:xfrm>
          <a:prstGeom prst="roundRect">
            <a:avLst>
              <a:gd name="adj" fmla="val 25127"/>
            </a:avLst>
          </a:prstGeom>
          <a:solidFill>
            <a:srgbClr val="CFDBFC"/>
          </a:solidFill>
          <a:ln/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1592" y="5281017"/>
            <a:ext cx="281345" cy="281345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593533" y="5894427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Architecture Patterns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1593533" y="6299954"/>
            <a:ext cx="5417463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Layered architecture with Repository and DTO patterns, leveraging .NET Core dependency injection for maintainable, testable code.</a:t>
            </a:r>
            <a:endParaRPr lang="en-US" sz="1450" dirty="0"/>
          </a:p>
        </p:txBody>
      </p:sp>
      <p:sp>
        <p:nvSpPr>
          <p:cNvPr id="27" name="Shape 24"/>
          <p:cNvSpPr/>
          <p:nvPr/>
        </p:nvSpPr>
        <p:spPr>
          <a:xfrm>
            <a:off x="7408902" y="5121354"/>
            <a:ext cx="5838349" cy="2289096"/>
          </a:xfrm>
          <a:prstGeom prst="roundRect">
            <a:avLst>
              <a:gd name="adj" fmla="val 73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28" name="Shape 25"/>
          <p:cNvSpPr/>
          <p:nvPr/>
        </p:nvSpPr>
        <p:spPr>
          <a:xfrm>
            <a:off x="7431762" y="5144214"/>
            <a:ext cx="5792629" cy="562689"/>
          </a:xfrm>
          <a:prstGeom prst="roundRect">
            <a:avLst>
              <a:gd name="adj" fmla="val 25127"/>
            </a:avLst>
          </a:prstGeom>
          <a:solidFill>
            <a:srgbClr val="CFDBFC"/>
          </a:solidFill>
          <a:ln/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7345" y="5281017"/>
            <a:ext cx="281345" cy="281345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7619286" y="5894427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Development Tools</a:t>
            </a:r>
            <a:endParaRPr lang="en-US" sz="1800" dirty="0"/>
          </a:p>
        </p:txBody>
      </p:sp>
      <p:sp>
        <p:nvSpPr>
          <p:cNvPr id="31" name="Text 27"/>
          <p:cNvSpPr/>
          <p:nvPr/>
        </p:nvSpPr>
        <p:spPr>
          <a:xfrm>
            <a:off x="7619286" y="6299954"/>
            <a:ext cx="5417582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Visual Studio 2022 for backend, VS Code for frontend, SQL Server Management Studio, Postman for API testing, and Git/GitHub for version control.</a:t>
            </a:r>
            <a:endParaRPr lang="en-US" sz="14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DBEF5E-7B84-6B84-451A-6D9105E483C4}"/>
              </a:ext>
            </a:extLst>
          </p:cNvPr>
          <p:cNvSpPr txBox="1"/>
          <p:nvPr/>
        </p:nvSpPr>
        <p:spPr>
          <a:xfrm>
            <a:off x="1304692" y="554296"/>
            <a:ext cx="326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TECHNOLOGY STACK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45833" y="1278494"/>
            <a:ext cx="7529093" cy="566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Three-Layer Architecture Design</a:t>
            </a:r>
            <a:endParaRPr lang="en-US" sz="3950" dirty="0"/>
          </a:p>
        </p:txBody>
      </p:sp>
      <p:sp>
        <p:nvSpPr>
          <p:cNvPr id="5" name="Shape 3"/>
          <p:cNvSpPr/>
          <p:nvPr/>
        </p:nvSpPr>
        <p:spPr>
          <a:xfrm>
            <a:off x="922972" y="2573060"/>
            <a:ext cx="4126706" cy="3352443"/>
          </a:xfrm>
          <a:prstGeom prst="roundRect">
            <a:avLst>
              <a:gd name="adj" fmla="val 542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945833" y="2595920"/>
            <a:ext cx="4080986" cy="202049"/>
          </a:xfrm>
          <a:prstGeom prst="roundRect">
            <a:avLst>
              <a:gd name="adj" fmla="val 76457"/>
            </a:avLst>
          </a:prstGeom>
          <a:solidFill>
            <a:srgbClr val="CFDBFC"/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147882" y="3000018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Presentation Layer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147882" y="3436977"/>
            <a:ext cx="3676888" cy="2263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Angular 17+ SPA with four distinct user interfaces: Admin UI for system management, Manager UI for assignments, Technician UI for task execution, and Customer UI for service requests. Communicates via HTTP/HTTPS REST APIs.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51728" y="2269927"/>
            <a:ext cx="4126706" cy="3655576"/>
          </a:xfrm>
          <a:prstGeom prst="roundRect">
            <a:avLst>
              <a:gd name="adj" fmla="val 497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274588" y="2292787"/>
            <a:ext cx="4080986" cy="202049"/>
          </a:xfrm>
          <a:prstGeom prst="roundRect">
            <a:avLst>
              <a:gd name="adj" fmla="val 76457"/>
            </a:avLst>
          </a:prstGeom>
          <a:solidFill>
            <a:srgbClr val="CFDBFC"/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5476637" y="269688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Application Layer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76637" y="3133844"/>
            <a:ext cx="3676888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.NET Core 8.0 Web API containing API Controllers for each role, Business Logic Services (UserService, ServiceService, RequestService, AssignmentService, BillingService), and Data Access Layer using Entity Framework Core with LINQ.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580483" y="1966793"/>
            <a:ext cx="4126825" cy="3958709"/>
          </a:xfrm>
          <a:prstGeom prst="roundRect">
            <a:avLst>
              <a:gd name="adj" fmla="val 459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603343" y="1989653"/>
            <a:ext cx="4081105" cy="202049"/>
          </a:xfrm>
          <a:prstGeom prst="roundRect">
            <a:avLst>
              <a:gd name="adj" fmla="val 76457"/>
            </a:avLst>
          </a:prstGeom>
          <a:solidFill>
            <a:srgbClr val="CFDBFC"/>
          </a:solidFill>
          <a:ln/>
          <a:effectLst>
            <a:outerShdw dist="17780" dir="2700000" algn="bl" rotWithShape="0">
              <a:srgbClr val="B5C1E2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9805392" y="2393752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Layer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805392" y="2830711"/>
            <a:ext cx="3677007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SQL Server database with 10 normalized tables: Users, Roles, ServiceCategories, Services, ServiceRequests, TechnicianAssignments, Invoices, Payments, Feedback, and Notifications with proper foreign key relationships.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922972" y="6152793"/>
            <a:ext cx="12784336" cy="1505426"/>
          </a:xfrm>
          <a:prstGeom prst="roundRect">
            <a:avLst>
              <a:gd name="adj" fmla="val 12084"/>
            </a:avLst>
          </a:prstGeom>
          <a:solidFill>
            <a:srgbClr val="B7C9FA"/>
          </a:solidFill>
          <a:ln/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22" y="6464737"/>
            <a:ext cx="252651" cy="202049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79721" y="6405324"/>
            <a:ext cx="1192553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RESTful API Design:</a:t>
            </a:r>
            <a:r>
              <a:rPr lang="en-US" sz="15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25+ endpoints organized by functionality including /api/auth for authentication, /api/admin for system management, /api/servicerequests for customer operations, /api/manager for assignments, /api/technician for tasks, and /api/reports for analytics.</a:t>
            </a:r>
            <a:endParaRPr lang="en-US" sz="15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D8889-3E8C-278C-E8A0-A07ADD8EE8B8}"/>
              </a:ext>
            </a:extLst>
          </p:cNvPr>
          <p:cNvSpPr txBox="1"/>
          <p:nvPr/>
        </p:nvSpPr>
        <p:spPr>
          <a:xfrm>
            <a:off x="945834" y="635620"/>
            <a:ext cx="31132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SYSTEM ARCHITECTURE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06C1A-0D35-A851-20E0-081C0933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80" y="546410"/>
            <a:ext cx="6646127" cy="73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69252-89CB-F20D-24D6-48BBB07B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" y="414199"/>
            <a:ext cx="6423813" cy="3700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E7480-EB71-1F3B-FAF3-DF46E875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66" y="4114799"/>
            <a:ext cx="7002255" cy="3700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3113B-8221-EEDA-45DB-32ED52D2C86D}"/>
              </a:ext>
            </a:extLst>
          </p:cNvPr>
          <p:cNvSpPr txBox="1"/>
          <p:nvPr/>
        </p:nvSpPr>
        <p:spPr>
          <a:xfrm>
            <a:off x="7817004" y="1070517"/>
            <a:ext cx="5475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USER MANAGEMENT SCREEN</a:t>
            </a:r>
          </a:p>
        </p:txBody>
      </p:sp>
    </p:spTree>
    <p:extLst>
      <p:ext uri="{BB962C8B-B14F-4D97-AF65-F5344CB8AC3E}">
        <p14:creationId xmlns:p14="http://schemas.microsoft.com/office/powerpoint/2010/main" val="19003502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566</TotalTime>
  <Words>1150</Words>
  <Application>Microsoft Office PowerPoint</Application>
  <PresentationFormat>Custom</PresentationFormat>
  <Paragraphs>141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Gill Sans MT</vt:lpstr>
      <vt:lpstr>Outfit Medium</vt:lpstr>
      <vt:lpstr>Arial</vt:lpstr>
      <vt:lpstr>IBM Plex Sans</vt:lpstr>
      <vt:lpstr>Times New Roman</vt:lpstr>
      <vt:lpstr>Outfit Light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 anvika</dc:creator>
  <cp:lastModifiedBy>G anvika</cp:lastModifiedBy>
  <cp:revision>6</cp:revision>
  <dcterms:created xsi:type="dcterms:W3CDTF">2026-01-06T09:38:47Z</dcterms:created>
  <dcterms:modified xsi:type="dcterms:W3CDTF">2026-01-06T19:05:46Z</dcterms:modified>
</cp:coreProperties>
</file>